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charts/chart12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>
      <p:cViewPr varScale="1">
        <p:scale>
          <a:sx n="130" d="100"/>
          <a:sy n="130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cfiledept\rpr\WITT\Research%20Reports\2016\PRB_Chartbook_2010-2014\03_Extension\Final\ARC_Supplementary_Work_Tables_FINAL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arcfiledept\rpr\WITT\Research%20Reports\2016\PRB_Chartbook_2010-2014\03_Extension\Final\ARC_Supplementary_Work_Tables_FINAL.xlsx" TargetMode="External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rcfiledept\rpr\WITT\Research%20Reports\2016\PRB_Chartbook_2010-2014\03_Extension\Final\ARC_Supplementary_Work_Tables_FINAL.xlsx" TargetMode="External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arcfiledept\rpr\WITT\Research%20Reports\2016\PRB_Chartbook_2010-2014\03_Extension\Final\ARC_Supplementary_Work_Tables_FINAL.xlsx" TargetMode="External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cfiledept\rpr\WITT\Research%20Reports\2016\PRB_Chartbook_2010-2014\03_Extension\Final\ARC_Supplementary_Work_Tables_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cfiledept\rpr\WITT\Research%20Reports\2016\PRB_Chartbook_2010-2014\03_Extension\Final\ARC_Supplementary_Work_Tables_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cfiledept\rpr\WITT\Research%20Reports\2016\PRB_Chartbook_2010-2014\03_Extension\Final\ARC_Supplementary_Work_Tables_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cfiledept\rpr\WITT\Research%20Reports\2016\PRB_Chartbook_2010-2014\03_Extension\Final\ARC_Supplementary_Work_Tables_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cfiledept\rpr\WITT\Research%20Reports\2016\PRB_Chartbook_2010-2014\03_Extension\Final\ARC_Supplementary_Work_Tables_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cfiledept\rpr\WITT\Research%20Reports\2016\PRB_Chartbook_2010-2014\03_Extension\Final\ARC_Supplementary_Work_Tables_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cfiledept\rpr\WITT\Research%20Reports\2016\PRB_Chartbook_2010-2014\03_Extension\Final\ARC_Supplementary_Work_Tables_FINA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arcfiledept\rpr\WITT\Research%20Reports\2016\PRB_Chartbook_2010-2014\03_Extension\Final\ARC_Supplementary_Work_Tables_FINAL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Median Annual Earnings of Workers</a:t>
            </a:r>
            <a:r>
              <a:rPr lang="en-US" sz="1400" baseline="0"/>
              <a:t> </a:t>
            </a:r>
            <a:r>
              <a:rPr lang="en-US" sz="1400"/>
              <a:t>Ages 25 and Over, b</a:t>
            </a:r>
            <a:r>
              <a:rPr lang="en-US" sz="1400" b="1" i="0" u="none" strike="noStrike" baseline="0">
                <a:effectLst/>
              </a:rPr>
              <a:t>y Educational Attainment</a:t>
            </a:r>
            <a:r>
              <a:rPr lang="en-US" sz="1400"/>
              <a:t>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'SuppTable A.1'!$A$5</c:f>
              <c:strCache>
                <c:ptCount val="1"/>
                <c:pt idx="0">
                  <c:v>Appalachian Region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A.1'!$C$3:$F$3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A.1'!$C$5:$F$5</c:f>
              <c:numCache>
                <c:formatCode>#,##0</c:formatCode>
                <c:ptCount val="4"/>
                <c:pt idx="0">
                  <c:v>26700</c:v>
                </c:pt>
                <c:pt idx="1">
                  <c:v>33800</c:v>
                </c:pt>
                <c:pt idx="2">
                  <c:v>39900</c:v>
                </c:pt>
                <c:pt idx="3">
                  <c:v>57600</c:v>
                </c:pt>
              </c:numCache>
            </c:numRef>
          </c:val>
        </c:ser>
        <c:ser>
          <c:idx val="0"/>
          <c:order val="1"/>
          <c:tx>
            <c:strRef>
              <c:f>'SuppTable A.1'!$A$4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A.1'!$C$3:$F$3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A.1'!$C$4:$F$4</c:f>
              <c:numCache>
                <c:formatCode>#,##0</c:formatCode>
                <c:ptCount val="4"/>
                <c:pt idx="0">
                  <c:v>26600</c:v>
                </c:pt>
                <c:pt idx="1">
                  <c:v>35900</c:v>
                </c:pt>
                <c:pt idx="2">
                  <c:v>42900</c:v>
                </c:pt>
                <c:pt idx="3">
                  <c:v>67100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048064"/>
        <c:axId val="38838848"/>
      </c:barChart>
      <c:catAx>
        <c:axId val="410480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8838848"/>
        <c:crosses val="autoZero"/>
        <c:auto val="1"/>
        <c:lblAlgn val="ctr"/>
        <c:lblOffset val="100"/>
        <c:noMultiLvlLbl val="0"/>
      </c:catAx>
      <c:valAx>
        <c:axId val="38838848"/>
        <c:scaling>
          <c:orientation val="minMax"/>
          <c:max val="80000"/>
        </c:scaling>
        <c:delete val="0"/>
        <c:axPos val="b"/>
        <c:majorGridlines/>
        <c:numFmt formatCode="&quot;$&quot;#,##0,&quot;k&quot;" sourceLinked="0"/>
        <c:majorTickMark val="out"/>
        <c:minorTickMark val="none"/>
        <c:tickLblPos val="nextTo"/>
        <c:crossAx val="41048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/>
              <a:t>Unemployment Rate of Persons Ages 25 to 64, by Educational Attainment,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'SuppTable B.3'!$A$5</c:f>
              <c:strCache>
                <c:ptCount val="1"/>
                <c:pt idx="0">
                  <c:v>Appalachian Region</c:v>
                </c:pt>
              </c:strCache>
            </c:strRef>
          </c:tx>
          <c:invertIfNegative val="0"/>
          <c:dLbls>
            <c:numFmt formatCode="0.0##\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B.3'!$C$3:$F$3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B.3'!$C$5:$F$5</c:f>
              <c:numCache>
                <c:formatCode>0.0</c:formatCode>
                <c:ptCount val="4"/>
                <c:pt idx="0">
                  <c:v>15.7</c:v>
                </c:pt>
                <c:pt idx="1">
                  <c:v>9.1999999999999993</c:v>
                </c:pt>
                <c:pt idx="2">
                  <c:v>7.3</c:v>
                </c:pt>
                <c:pt idx="3">
                  <c:v>3.7</c:v>
                </c:pt>
              </c:numCache>
            </c:numRef>
          </c:val>
        </c:ser>
        <c:ser>
          <c:idx val="0"/>
          <c:order val="1"/>
          <c:tx>
            <c:strRef>
              <c:f>'SuppTable B.3'!$A$4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dLbls>
            <c:numFmt formatCode="0.0##\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B.3'!$C$3:$F$3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B.3'!$C$4:$F$4</c:f>
              <c:numCache>
                <c:formatCode>0.0</c:formatCode>
                <c:ptCount val="4"/>
                <c:pt idx="0">
                  <c:v>14</c:v>
                </c:pt>
                <c:pt idx="1">
                  <c:v>9.9</c:v>
                </c:pt>
                <c:pt idx="2">
                  <c:v>7.9</c:v>
                </c:pt>
                <c:pt idx="3">
                  <c:v>4.0999999999999996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935680"/>
        <c:axId val="88083840"/>
      </c:barChart>
      <c:catAx>
        <c:axId val="849356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8083840"/>
        <c:crosses val="autoZero"/>
        <c:auto val="1"/>
        <c:lblAlgn val="ctr"/>
        <c:lblOffset val="100"/>
        <c:noMultiLvlLbl val="0"/>
      </c:catAx>
      <c:valAx>
        <c:axId val="88083840"/>
        <c:scaling>
          <c:orientation val="minMax"/>
          <c:max val="16"/>
        </c:scaling>
        <c:delete val="0"/>
        <c:axPos val="b"/>
        <c:majorGridlines/>
        <c:numFmt formatCode="0\%" sourceLinked="0"/>
        <c:majorTickMark val="out"/>
        <c:minorTickMark val="none"/>
        <c:tickLblPos val="nextTo"/>
        <c:crossAx val="84935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/>
              <a:t>Poverty</a:t>
            </a:r>
            <a:r>
              <a:rPr lang="en-US" baseline="0"/>
              <a:t> </a:t>
            </a:r>
            <a:r>
              <a:rPr lang="en-US"/>
              <a:t>Rate of Persons Ages 25 to 64, by Educational Attainment,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'SuppTable C.2'!$A$5</c:f>
              <c:strCache>
                <c:ptCount val="1"/>
                <c:pt idx="0">
                  <c:v>Appalachian Region</c:v>
                </c:pt>
              </c:strCache>
            </c:strRef>
          </c:tx>
          <c:invertIfNegative val="0"/>
          <c:dLbls>
            <c:numFmt formatCode="0.0##\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C.2'!$C$3:$F$3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C.2'!$C$5:$F$5</c:f>
              <c:numCache>
                <c:formatCode>0.0</c:formatCode>
                <c:ptCount val="4"/>
                <c:pt idx="0">
                  <c:v>29.1</c:v>
                </c:pt>
                <c:pt idx="1">
                  <c:v>14.3</c:v>
                </c:pt>
                <c:pt idx="2">
                  <c:v>11.3</c:v>
                </c:pt>
                <c:pt idx="3">
                  <c:v>4.3</c:v>
                </c:pt>
              </c:numCache>
            </c:numRef>
          </c:val>
        </c:ser>
        <c:ser>
          <c:idx val="0"/>
          <c:order val="1"/>
          <c:tx>
            <c:strRef>
              <c:f>'SuppTable C.2'!$A$4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dLbls>
            <c:numFmt formatCode="0.0##\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C.2'!$C$3:$F$3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C.2'!$C$4:$F$4</c:f>
              <c:numCache>
                <c:formatCode>0.0</c:formatCode>
                <c:ptCount val="4"/>
                <c:pt idx="0">
                  <c:v>27.6</c:v>
                </c:pt>
                <c:pt idx="1">
                  <c:v>14.2</c:v>
                </c:pt>
                <c:pt idx="2">
                  <c:v>10.5</c:v>
                </c:pt>
                <c:pt idx="3">
                  <c:v>4.5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30400"/>
        <c:axId val="88086144"/>
      </c:barChart>
      <c:catAx>
        <c:axId val="850304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8086144"/>
        <c:crosses val="autoZero"/>
        <c:auto val="1"/>
        <c:lblAlgn val="ctr"/>
        <c:lblOffset val="100"/>
        <c:noMultiLvlLbl val="0"/>
      </c:catAx>
      <c:valAx>
        <c:axId val="88086144"/>
        <c:scaling>
          <c:orientation val="minMax"/>
          <c:max val="30"/>
        </c:scaling>
        <c:delete val="0"/>
        <c:axPos val="b"/>
        <c:majorGridlines/>
        <c:numFmt formatCode="0\%" sourceLinked="0"/>
        <c:majorTickMark val="out"/>
        <c:minorTickMark val="none"/>
        <c:tickLblPos val="nextTo"/>
        <c:crossAx val="85030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/>
              <a:t>Percent</a:t>
            </a:r>
            <a:r>
              <a:rPr lang="en-US" baseline="0"/>
              <a:t> </a:t>
            </a:r>
            <a:r>
              <a:rPr lang="en-US"/>
              <a:t>of Persons Ages 25 to 64 Not Covered by Health Insurance,</a:t>
            </a:r>
            <a:r>
              <a:rPr lang="en-US" baseline="0"/>
              <a:t> </a:t>
            </a:r>
            <a:r>
              <a:rPr lang="en-US"/>
              <a:t>by Educational Attainment,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'SuppTable D.2'!$A$5</c:f>
              <c:strCache>
                <c:ptCount val="1"/>
                <c:pt idx="0">
                  <c:v>Appalachian Region</c:v>
                </c:pt>
              </c:strCache>
            </c:strRef>
          </c:tx>
          <c:invertIfNegative val="0"/>
          <c:dLbls>
            <c:numFmt formatCode="0.0##\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D.2'!$C$3:$F$3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D.2'!$C$5:$F$5</c:f>
              <c:numCache>
                <c:formatCode>0.0</c:formatCode>
                <c:ptCount val="4"/>
                <c:pt idx="0">
                  <c:v>36.1</c:v>
                </c:pt>
                <c:pt idx="1">
                  <c:v>21.4</c:v>
                </c:pt>
                <c:pt idx="2">
                  <c:v>16.100000000000001</c:v>
                </c:pt>
                <c:pt idx="3">
                  <c:v>6.9</c:v>
                </c:pt>
              </c:numCache>
            </c:numRef>
          </c:val>
        </c:ser>
        <c:ser>
          <c:idx val="0"/>
          <c:order val="1"/>
          <c:tx>
            <c:strRef>
              <c:f>'SuppTable D.2'!$A$4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dLbls>
            <c:numFmt formatCode="0.0##\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D.2'!$C$3:$F$3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D.2'!$C$4:$F$4</c:f>
              <c:numCache>
                <c:formatCode>0.0</c:formatCode>
                <c:ptCount val="4"/>
                <c:pt idx="0">
                  <c:v>41.7</c:v>
                </c:pt>
                <c:pt idx="1">
                  <c:v>24.4</c:v>
                </c:pt>
                <c:pt idx="2">
                  <c:v>17</c:v>
                </c:pt>
                <c:pt idx="3">
                  <c:v>7.5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471552"/>
        <c:axId val="85614592"/>
      </c:barChart>
      <c:catAx>
        <c:axId val="884715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5614592"/>
        <c:crosses val="autoZero"/>
        <c:auto val="1"/>
        <c:lblAlgn val="ctr"/>
        <c:lblOffset val="100"/>
        <c:noMultiLvlLbl val="0"/>
      </c:catAx>
      <c:valAx>
        <c:axId val="85614592"/>
        <c:scaling>
          <c:orientation val="minMax"/>
          <c:max val="45"/>
        </c:scaling>
        <c:delete val="0"/>
        <c:axPos val="b"/>
        <c:majorGridlines/>
        <c:numFmt formatCode="0\%" sourceLinked="0"/>
        <c:majorTickMark val="out"/>
        <c:minorTickMark val="none"/>
        <c:tickLblPos val="nextTo"/>
        <c:crossAx val="88471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Median Annual Earnings of Male Workers</a:t>
            </a:r>
            <a:r>
              <a:rPr lang="en-US" sz="1400" baseline="0"/>
              <a:t> </a:t>
            </a:r>
            <a:r>
              <a:rPr lang="en-US" sz="1400"/>
              <a:t>Ages 25 and Over, b</a:t>
            </a:r>
            <a:r>
              <a:rPr lang="en-US" sz="1400" b="1" i="0" u="none" strike="noStrike" baseline="0">
                <a:effectLst/>
              </a:rPr>
              <a:t>y Educational Attainment</a:t>
            </a:r>
            <a:r>
              <a:rPr lang="en-US" sz="1400"/>
              <a:t>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'SuppTable A.2'!$A$5</c:f>
              <c:strCache>
                <c:ptCount val="1"/>
                <c:pt idx="0">
                  <c:v>Appalachian Region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A.2'!$C$3:$F$3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A.2'!$C$5:$F$5</c:f>
              <c:numCache>
                <c:formatCode>#,##0</c:formatCode>
                <c:ptCount val="4"/>
                <c:pt idx="0">
                  <c:v>30100</c:v>
                </c:pt>
                <c:pt idx="1">
                  <c:v>39600</c:v>
                </c:pt>
                <c:pt idx="2">
                  <c:v>46600</c:v>
                </c:pt>
                <c:pt idx="3">
                  <c:v>68900</c:v>
                </c:pt>
              </c:numCache>
            </c:numRef>
          </c:val>
        </c:ser>
        <c:ser>
          <c:idx val="0"/>
          <c:order val="1"/>
          <c:tx>
            <c:strRef>
              <c:f>'SuppTable A.2'!$A$4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A.2'!$C$3:$F$3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A.2'!$C$4:$F$4</c:f>
              <c:numCache>
                <c:formatCode>#,##0</c:formatCode>
                <c:ptCount val="4"/>
                <c:pt idx="0">
                  <c:v>29600</c:v>
                </c:pt>
                <c:pt idx="1">
                  <c:v>40700</c:v>
                </c:pt>
                <c:pt idx="2">
                  <c:v>50000</c:v>
                </c:pt>
                <c:pt idx="3">
                  <c:v>79200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841856"/>
        <c:axId val="69694528"/>
      </c:barChart>
      <c:catAx>
        <c:axId val="468418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9694528"/>
        <c:crosses val="autoZero"/>
        <c:auto val="1"/>
        <c:lblAlgn val="ctr"/>
        <c:lblOffset val="100"/>
        <c:noMultiLvlLbl val="0"/>
      </c:catAx>
      <c:valAx>
        <c:axId val="69694528"/>
        <c:scaling>
          <c:orientation val="minMax"/>
          <c:max val="80000"/>
        </c:scaling>
        <c:delete val="0"/>
        <c:axPos val="b"/>
        <c:majorGridlines/>
        <c:numFmt formatCode="&quot;$&quot;#,##0,&quot;k&quot;" sourceLinked="0"/>
        <c:majorTickMark val="out"/>
        <c:minorTickMark val="none"/>
        <c:tickLblPos val="nextTo"/>
        <c:crossAx val="46841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Median Annual Earnings of Female Workers</a:t>
            </a:r>
            <a:r>
              <a:rPr lang="en-US" sz="1400" baseline="0"/>
              <a:t> </a:t>
            </a:r>
            <a:r>
              <a:rPr lang="en-US" sz="1400"/>
              <a:t>Ages 25 and Over, b</a:t>
            </a:r>
            <a:r>
              <a:rPr lang="en-US" sz="1400" b="1" i="0" u="none" strike="noStrike" baseline="0">
                <a:effectLst/>
              </a:rPr>
              <a:t>y Educational Attainment</a:t>
            </a:r>
            <a:r>
              <a:rPr lang="en-US" sz="1400"/>
              <a:t>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'SuppTable A.3'!$A$5</c:f>
              <c:strCache>
                <c:ptCount val="1"/>
                <c:pt idx="0">
                  <c:v>Appalachian Region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A.3'!$C$3:$F$3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A.3'!$C$5:$F$5</c:f>
              <c:numCache>
                <c:formatCode>#,##0</c:formatCode>
                <c:ptCount val="4"/>
                <c:pt idx="0">
                  <c:v>21700</c:v>
                </c:pt>
                <c:pt idx="1">
                  <c:v>27400</c:v>
                </c:pt>
                <c:pt idx="2">
                  <c:v>33600</c:v>
                </c:pt>
                <c:pt idx="3">
                  <c:v>50300</c:v>
                </c:pt>
              </c:numCache>
            </c:numRef>
          </c:val>
        </c:ser>
        <c:ser>
          <c:idx val="0"/>
          <c:order val="1"/>
          <c:tx>
            <c:strRef>
              <c:f>'SuppTable A.3'!$A$4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A.3'!$C$3:$F$3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A.3'!$C$4:$F$4</c:f>
              <c:numCache>
                <c:formatCode>#,##0</c:formatCode>
                <c:ptCount val="4"/>
                <c:pt idx="0">
                  <c:v>22100</c:v>
                </c:pt>
                <c:pt idx="1">
                  <c:v>30600</c:v>
                </c:pt>
                <c:pt idx="2">
                  <c:v>37200</c:v>
                </c:pt>
                <c:pt idx="3">
                  <c:v>57100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845440"/>
        <c:axId val="38897920"/>
      </c:barChart>
      <c:catAx>
        <c:axId val="468454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8897920"/>
        <c:crosses val="autoZero"/>
        <c:auto val="1"/>
        <c:lblAlgn val="ctr"/>
        <c:lblOffset val="100"/>
        <c:noMultiLvlLbl val="0"/>
      </c:catAx>
      <c:valAx>
        <c:axId val="38897920"/>
        <c:scaling>
          <c:orientation val="minMax"/>
          <c:max val="80000"/>
        </c:scaling>
        <c:delete val="0"/>
        <c:axPos val="b"/>
        <c:majorGridlines/>
        <c:numFmt formatCode="&quot;$&quot;#,##0,&quot;k&quot;" sourceLinked="0"/>
        <c:majorTickMark val="out"/>
        <c:minorTickMark val="none"/>
        <c:tickLblPos val="nextTo"/>
        <c:crossAx val="46845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Median Annual Earnings of Workers</a:t>
            </a:r>
            <a:r>
              <a:rPr lang="en-US" sz="1400" baseline="0"/>
              <a:t> </a:t>
            </a:r>
            <a:r>
              <a:rPr lang="en-US" sz="1400"/>
              <a:t>Ages 25 to</a:t>
            </a:r>
            <a:r>
              <a:rPr lang="en-US" sz="1400" baseline="0"/>
              <a:t> 64, </a:t>
            </a:r>
            <a:r>
              <a:rPr lang="en-US" sz="1400"/>
              <a:t>b</a:t>
            </a:r>
            <a:r>
              <a:rPr lang="en-US" sz="1400" b="1" i="0" u="none" strike="noStrike" baseline="0">
                <a:effectLst/>
              </a:rPr>
              <a:t>y Educational Attainment</a:t>
            </a:r>
            <a:r>
              <a:rPr lang="en-US" sz="1400"/>
              <a:t>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'SuppTable A.4'!$A$5</c:f>
              <c:strCache>
                <c:ptCount val="1"/>
                <c:pt idx="0">
                  <c:v>Appalachian Region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A.4'!$C$3:$F$3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A.4'!$C$5:$F$5</c:f>
              <c:numCache>
                <c:formatCode>#,##0</c:formatCode>
                <c:ptCount val="4"/>
                <c:pt idx="0">
                  <c:v>26700</c:v>
                </c:pt>
                <c:pt idx="1">
                  <c:v>33900</c:v>
                </c:pt>
                <c:pt idx="2">
                  <c:v>39900</c:v>
                </c:pt>
                <c:pt idx="3">
                  <c:v>57400</c:v>
                </c:pt>
              </c:numCache>
            </c:numRef>
          </c:val>
        </c:ser>
        <c:ser>
          <c:idx val="0"/>
          <c:order val="1"/>
          <c:tx>
            <c:strRef>
              <c:f>'SuppTable A.4'!$A$4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A.4'!$C$3:$F$3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A.4'!$C$4:$F$4</c:f>
              <c:numCache>
                <c:formatCode>#,##0</c:formatCode>
                <c:ptCount val="4"/>
                <c:pt idx="0">
                  <c:v>26600</c:v>
                </c:pt>
                <c:pt idx="1">
                  <c:v>35900</c:v>
                </c:pt>
                <c:pt idx="2">
                  <c:v>42900</c:v>
                </c:pt>
                <c:pt idx="3">
                  <c:v>67000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050240"/>
        <c:axId val="38900224"/>
      </c:barChart>
      <c:catAx>
        <c:axId val="470502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8900224"/>
        <c:crosses val="autoZero"/>
        <c:auto val="1"/>
        <c:lblAlgn val="ctr"/>
        <c:lblOffset val="100"/>
        <c:noMultiLvlLbl val="0"/>
      </c:catAx>
      <c:valAx>
        <c:axId val="38900224"/>
        <c:scaling>
          <c:orientation val="minMax"/>
          <c:max val="80000"/>
        </c:scaling>
        <c:delete val="0"/>
        <c:axPos val="b"/>
        <c:majorGridlines/>
        <c:numFmt formatCode="&quot;$&quot;#,##0,&quot;k&quot;" sourceLinked="0"/>
        <c:majorTickMark val="out"/>
        <c:minorTickMark val="none"/>
        <c:tickLblPos val="nextTo"/>
        <c:crossAx val="47050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Median Annual Earnings of Male Workers</a:t>
            </a:r>
            <a:r>
              <a:rPr lang="en-US" sz="1400" baseline="0"/>
              <a:t> </a:t>
            </a:r>
            <a:r>
              <a:rPr lang="en-US" sz="1400"/>
              <a:t>Ages 25 to 64, b</a:t>
            </a:r>
            <a:r>
              <a:rPr lang="en-US" sz="1400" b="1" i="0" u="none" strike="noStrike" baseline="0">
                <a:effectLst/>
              </a:rPr>
              <a:t>y Educational Attainment</a:t>
            </a:r>
            <a:r>
              <a:rPr lang="en-US" sz="1400"/>
              <a:t>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'SuppTable A.5'!$A$5</c:f>
              <c:strCache>
                <c:ptCount val="1"/>
                <c:pt idx="0">
                  <c:v>Appalachian Region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A.5'!$C$3:$F$3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A.5'!$C$5:$F$5</c:f>
              <c:numCache>
                <c:formatCode>#,##0</c:formatCode>
                <c:ptCount val="4"/>
                <c:pt idx="0">
                  <c:v>30100</c:v>
                </c:pt>
                <c:pt idx="1">
                  <c:v>39700</c:v>
                </c:pt>
                <c:pt idx="2">
                  <c:v>46600</c:v>
                </c:pt>
                <c:pt idx="3">
                  <c:v>68600</c:v>
                </c:pt>
              </c:numCache>
            </c:numRef>
          </c:val>
        </c:ser>
        <c:ser>
          <c:idx val="0"/>
          <c:order val="1"/>
          <c:tx>
            <c:strRef>
              <c:f>'SuppTable A.5'!$A$4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A.5'!$C$3:$F$3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A.5'!$C$4:$F$4</c:f>
              <c:numCache>
                <c:formatCode>#,##0</c:formatCode>
                <c:ptCount val="4"/>
                <c:pt idx="0">
                  <c:v>29600</c:v>
                </c:pt>
                <c:pt idx="1">
                  <c:v>40700</c:v>
                </c:pt>
                <c:pt idx="2">
                  <c:v>50000</c:v>
                </c:pt>
                <c:pt idx="3">
                  <c:v>79000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236224"/>
        <c:axId val="38902528"/>
      </c:barChart>
      <c:catAx>
        <c:axId val="852362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8902528"/>
        <c:crosses val="autoZero"/>
        <c:auto val="1"/>
        <c:lblAlgn val="ctr"/>
        <c:lblOffset val="100"/>
        <c:noMultiLvlLbl val="0"/>
      </c:catAx>
      <c:valAx>
        <c:axId val="38902528"/>
        <c:scaling>
          <c:orientation val="minMax"/>
          <c:max val="80000"/>
        </c:scaling>
        <c:delete val="0"/>
        <c:axPos val="b"/>
        <c:majorGridlines/>
        <c:numFmt formatCode="&quot;$&quot;#,##0,&quot;k&quot;" sourceLinked="0"/>
        <c:majorTickMark val="out"/>
        <c:minorTickMark val="none"/>
        <c:tickLblPos val="nextTo"/>
        <c:crossAx val="85236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Median Annual Earnings of Female Workers</a:t>
            </a:r>
            <a:r>
              <a:rPr lang="en-US" sz="1400" baseline="0"/>
              <a:t> </a:t>
            </a:r>
            <a:r>
              <a:rPr lang="en-US" sz="1400"/>
              <a:t>Ages 25 to 64, b</a:t>
            </a:r>
            <a:r>
              <a:rPr lang="en-US" sz="1400" b="1" i="0" u="none" strike="noStrike" baseline="0">
                <a:effectLst/>
              </a:rPr>
              <a:t>y Educational Attainment</a:t>
            </a:r>
            <a:r>
              <a:rPr lang="en-US" sz="1400"/>
              <a:t>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'SuppTable A.6'!$A$5</c:f>
              <c:strCache>
                <c:ptCount val="1"/>
                <c:pt idx="0">
                  <c:v>Appalachian Region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A.6'!$C$3:$F$3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A.6'!$C$5:$F$5</c:f>
              <c:numCache>
                <c:formatCode>#,##0</c:formatCode>
                <c:ptCount val="4"/>
                <c:pt idx="0">
                  <c:v>21600</c:v>
                </c:pt>
                <c:pt idx="1">
                  <c:v>27400</c:v>
                </c:pt>
                <c:pt idx="2">
                  <c:v>33600</c:v>
                </c:pt>
                <c:pt idx="3">
                  <c:v>50300</c:v>
                </c:pt>
              </c:numCache>
            </c:numRef>
          </c:val>
        </c:ser>
        <c:ser>
          <c:idx val="0"/>
          <c:order val="1"/>
          <c:tx>
            <c:strRef>
              <c:f>'SuppTable A.6'!$A$4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A.6'!$C$3:$F$3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A.6'!$C$4:$F$4</c:f>
              <c:numCache>
                <c:formatCode>#,##0</c:formatCode>
                <c:ptCount val="4"/>
                <c:pt idx="0">
                  <c:v>22000</c:v>
                </c:pt>
                <c:pt idx="1">
                  <c:v>30600</c:v>
                </c:pt>
                <c:pt idx="2">
                  <c:v>37100</c:v>
                </c:pt>
                <c:pt idx="3">
                  <c:v>57000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501952"/>
        <c:axId val="85599360"/>
      </c:barChart>
      <c:catAx>
        <c:axId val="855019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5599360"/>
        <c:crosses val="autoZero"/>
        <c:auto val="1"/>
        <c:lblAlgn val="ctr"/>
        <c:lblOffset val="100"/>
        <c:noMultiLvlLbl val="0"/>
      </c:catAx>
      <c:valAx>
        <c:axId val="85599360"/>
        <c:scaling>
          <c:orientation val="minMax"/>
          <c:max val="80000"/>
        </c:scaling>
        <c:delete val="0"/>
        <c:axPos val="b"/>
        <c:majorGridlines/>
        <c:numFmt formatCode="&quot;$&quot;#,##0,&quot;k&quot;" sourceLinked="0"/>
        <c:majorTickMark val="out"/>
        <c:minorTickMark val="none"/>
        <c:tickLblPos val="nextTo"/>
        <c:crossAx val="85501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Median Annual Earnings of Male &amp; Female</a:t>
            </a:r>
            <a:r>
              <a:rPr lang="en-US" sz="1400" baseline="0"/>
              <a:t> </a:t>
            </a:r>
            <a:r>
              <a:rPr lang="en-US" sz="1400"/>
              <a:t>Workers</a:t>
            </a:r>
            <a:r>
              <a:rPr lang="en-US" sz="1400" baseline="0"/>
              <a:t> </a:t>
            </a:r>
            <a:r>
              <a:rPr lang="en-US" sz="1400"/>
              <a:t>Ages 25 to 64, b</a:t>
            </a:r>
            <a:r>
              <a:rPr lang="en-US" sz="1400" b="1" i="0" u="none" strike="noStrike" baseline="0">
                <a:effectLst/>
              </a:rPr>
              <a:t>y Educational Attainment</a:t>
            </a:r>
            <a:r>
              <a:rPr lang="en-US" sz="1400"/>
              <a:t>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'SuppTable A.6'!$A$4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7B3294"/>
            </a:solidFill>
          </c:spPr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A.5'!$C$3:$F$3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A.6'!$C$4:$F$4</c:f>
              <c:numCache>
                <c:formatCode>#,##0</c:formatCode>
                <c:ptCount val="4"/>
                <c:pt idx="0">
                  <c:v>22000</c:v>
                </c:pt>
                <c:pt idx="1">
                  <c:v>30600</c:v>
                </c:pt>
                <c:pt idx="2">
                  <c:v>37100</c:v>
                </c:pt>
                <c:pt idx="3">
                  <c:v>57000</c:v>
                </c:pt>
              </c:numCache>
            </c:numRef>
          </c:val>
        </c:ser>
        <c:ser>
          <c:idx val="1"/>
          <c:order val="1"/>
          <c:tx>
            <c:strRef>
              <c:f>'SuppTable A.5'!$A$4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008837"/>
            </a:solidFill>
          </c:spPr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A.5'!$C$3:$F$3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A.5'!$C$4:$F$4</c:f>
              <c:numCache>
                <c:formatCode>#,##0</c:formatCode>
                <c:ptCount val="4"/>
                <c:pt idx="0">
                  <c:v>29600</c:v>
                </c:pt>
                <c:pt idx="1">
                  <c:v>40700</c:v>
                </c:pt>
                <c:pt idx="2">
                  <c:v>50000</c:v>
                </c:pt>
                <c:pt idx="3">
                  <c:v>79000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726720"/>
        <c:axId val="85601664"/>
      </c:barChart>
      <c:catAx>
        <c:axId val="857267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5601664"/>
        <c:crosses val="autoZero"/>
        <c:auto val="1"/>
        <c:lblAlgn val="ctr"/>
        <c:lblOffset val="100"/>
        <c:noMultiLvlLbl val="0"/>
      </c:catAx>
      <c:valAx>
        <c:axId val="85601664"/>
        <c:scaling>
          <c:orientation val="minMax"/>
          <c:max val="80000"/>
        </c:scaling>
        <c:delete val="0"/>
        <c:axPos val="b"/>
        <c:majorGridlines/>
        <c:numFmt formatCode="&quot;$&quot;#,##0,&quot;k&quot;" sourceLinked="0"/>
        <c:majorTickMark val="out"/>
        <c:minorTickMark val="none"/>
        <c:tickLblPos val="nextTo"/>
        <c:crossAx val="85726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Median Annual Earnings of Male &amp; Female</a:t>
            </a:r>
            <a:r>
              <a:rPr lang="en-US" sz="1400" baseline="0"/>
              <a:t> </a:t>
            </a:r>
            <a:r>
              <a:rPr lang="en-US" sz="1400"/>
              <a:t>Workers</a:t>
            </a:r>
            <a:r>
              <a:rPr lang="en-US" sz="1400" baseline="0"/>
              <a:t> </a:t>
            </a:r>
            <a:r>
              <a:rPr lang="en-US" sz="1400"/>
              <a:t>Ages 25 to 64, b</a:t>
            </a:r>
            <a:r>
              <a:rPr lang="en-US" sz="1400" b="1" i="0" u="none" strike="noStrike" baseline="0">
                <a:effectLst/>
              </a:rPr>
              <a:t>y Educational Attainment</a:t>
            </a:r>
            <a:r>
              <a:rPr lang="en-US" sz="1400"/>
              <a:t>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'SuppTable A.6'!$A$5</c:f>
              <c:strCache>
                <c:ptCount val="1"/>
                <c:pt idx="0">
                  <c:v>Appalachian Region</c:v>
                </c:pt>
              </c:strCache>
            </c:strRef>
          </c:tx>
          <c:spPr>
            <a:solidFill>
              <a:srgbClr val="7B3294"/>
            </a:solidFill>
          </c:spPr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A.5'!$C$3:$F$3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A.6'!$C$5:$F$5</c:f>
              <c:numCache>
                <c:formatCode>#,##0</c:formatCode>
                <c:ptCount val="4"/>
                <c:pt idx="0">
                  <c:v>21600</c:v>
                </c:pt>
                <c:pt idx="1">
                  <c:v>27400</c:v>
                </c:pt>
                <c:pt idx="2">
                  <c:v>33600</c:v>
                </c:pt>
                <c:pt idx="3">
                  <c:v>50300</c:v>
                </c:pt>
              </c:numCache>
            </c:numRef>
          </c:val>
        </c:ser>
        <c:ser>
          <c:idx val="1"/>
          <c:order val="1"/>
          <c:tx>
            <c:strRef>
              <c:f>'SuppTable A.5'!$A$5</c:f>
              <c:strCache>
                <c:ptCount val="1"/>
                <c:pt idx="0">
                  <c:v>Appalachian Region</c:v>
                </c:pt>
              </c:strCache>
            </c:strRef>
          </c:tx>
          <c:spPr>
            <a:solidFill>
              <a:srgbClr val="008837"/>
            </a:solidFill>
          </c:spPr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A.5'!$C$3:$F$3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A.5'!$C$5:$F$5</c:f>
              <c:numCache>
                <c:formatCode>#,##0</c:formatCode>
                <c:ptCount val="4"/>
                <c:pt idx="0">
                  <c:v>30100</c:v>
                </c:pt>
                <c:pt idx="1">
                  <c:v>39700</c:v>
                </c:pt>
                <c:pt idx="2">
                  <c:v>46600</c:v>
                </c:pt>
                <c:pt idx="3">
                  <c:v>68600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406656"/>
        <c:axId val="85603968"/>
      </c:barChart>
      <c:catAx>
        <c:axId val="864066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5603968"/>
        <c:crosses val="autoZero"/>
        <c:auto val="1"/>
        <c:lblAlgn val="ctr"/>
        <c:lblOffset val="100"/>
        <c:noMultiLvlLbl val="0"/>
      </c:catAx>
      <c:valAx>
        <c:axId val="85603968"/>
        <c:scaling>
          <c:orientation val="minMax"/>
          <c:max val="80000"/>
        </c:scaling>
        <c:delete val="0"/>
        <c:axPos val="b"/>
        <c:majorGridlines/>
        <c:numFmt formatCode="&quot;$&quot;#,##0,&quot;k&quot;" sourceLinked="0"/>
        <c:majorTickMark val="out"/>
        <c:minorTickMark val="none"/>
        <c:tickLblPos val="nextTo"/>
        <c:crossAx val="86406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/>
              <a:t>Percent of Persons Ages 25 to 64 Who Are in the Civilian</a:t>
            </a:r>
            <a:r>
              <a:rPr lang="en-US" baseline="0"/>
              <a:t> Labor Force, </a:t>
            </a:r>
            <a:r>
              <a:rPr lang="en-US"/>
              <a:t>by Educational Attainment, 2010-2014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'SuppTable B.2'!$A$5</c:f>
              <c:strCache>
                <c:ptCount val="1"/>
                <c:pt idx="0">
                  <c:v>Appalachian Region</c:v>
                </c:pt>
              </c:strCache>
            </c:strRef>
          </c:tx>
          <c:invertIfNegative val="0"/>
          <c:dLbls>
            <c:numFmt formatCode="0.0##\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B.2'!$C$3:$F$3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B.2'!$C$5:$F$5</c:f>
              <c:numCache>
                <c:formatCode>0.0</c:formatCode>
                <c:ptCount val="4"/>
                <c:pt idx="0">
                  <c:v>50</c:v>
                </c:pt>
                <c:pt idx="1">
                  <c:v>69.5</c:v>
                </c:pt>
                <c:pt idx="2">
                  <c:v>76.8</c:v>
                </c:pt>
                <c:pt idx="3">
                  <c:v>84.8</c:v>
                </c:pt>
              </c:numCache>
            </c:numRef>
          </c:val>
        </c:ser>
        <c:ser>
          <c:idx val="0"/>
          <c:order val="1"/>
          <c:tx>
            <c:strRef>
              <c:f>'SuppTable B.2'!$A$4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dLbls>
            <c:numFmt formatCode="0.0##\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'SuppTable B.2'!$C$3:$F$3</c:f>
              <c:strCache>
                <c:ptCount val="4"/>
                <c:pt idx="0">
                  <c:v>Less than High School Diploma</c:v>
                </c:pt>
                <c:pt idx="1">
                  <c:v>High School Diploma</c:v>
                </c:pt>
                <c:pt idx="2">
                  <c:v>Some College or Associate's Degree</c:v>
                </c:pt>
                <c:pt idx="3">
                  <c:v>Bachelor's Degree or Higher</c:v>
                </c:pt>
              </c:strCache>
            </c:strRef>
          </c:cat>
          <c:val>
            <c:numRef>
              <c:f>'SuppTable B.2'!$C$4:$F$4</c:f>
              <c:numCache>
                <c:formatCode>0.0</c:formatCode>
                <c:ptCount val="4"/>
                <c:pt idx="0">
                  <c:v>60.9</c:v>
                </c:pt>
                <c:pt idx="1">
                  <c:v>73.3</c:v>
                </c:pt>
                <c:pt idx="2">
                  <c:v>79.3</c:v>
                </c:pt>
                <c:pt idx="3">
                  <c:v>86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506496"/>
        <c:axId val="88081536"/>
      </c:barChart>
      <c:catAx>
        <c:axId val="86506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8081536"/>
        <c:crosses val="autoZero"/>
        <c:auto val="1"/>
        <c:lblAlgn val="ctr"/>
        <c:lblOffset val="100"/>
        <c:noMultiLvlLbl val="0"/>
      </c:catAx>
      <c:valAx>
        <c:axId val="88081536"/>
        <c:scaling>
          <c:orientation val="minMax"/>
          <c:max val="100"/>
        </c:scaling>
        <c:delete val="0"/>
        <c:axPos val="b"/>
        <c:majorGridlines/>
        <c:numFmt formatCode="0\%" sourceLinked="0"/>
        <c:majorTickMark val="out"/>
        <c:minorTickMark val="none"/>
        <c:tickLblPos val="nextTo"/>
        <c:crossAx val="8650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D9F09-753A-435B-A8FF-B73FDD5238F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AEC9E-D240-476F-B7B2-8C60B563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AEC9E-D240-476F-B7B2-8C60B56310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3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2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4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1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3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3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2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2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9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271AE-634F-436C-B287-D5FD75F40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2BD3F-70E9-401D-81C7-D20CD165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8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295400" y="1188242"/>
            <a:ext cx="6553200" cy="4619625"/>
            <a:chOff x="0" y="0"/>
            <a:chExt cx="6553200" cy="4619625"/>
          </a:xfrm>
        </p:grpSpPr>
        <p:graphicFrame>
          <p:nvGraphicFramePr>
            <p:cNvPr id="19" name="Chart 18"/>
            <p:cNvGraphicFramePr>
              <a:graphicFrameLocks/>
            </p:cNvGraphicFramePr>
            <p:nvPr/>
          </p:nvGraphicFramePr>
          <p:xfrm>
            <a:off x="0" y="0"/>
            <a:ext cx="6553200" cy="4481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0" name="TextBox 29"/>
            <p:cNvSpPr txBox="1"/>
            <p:nvPr/>
          </p:nvSpPr>
          <p:spPr>
            <a:xfrm>
              <a:off x="2438401" y="858681"/>
              <a:ext cx="1676400" cy="18952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United States</a:t>
              </a:r>
            </a:p>
          </p:txBody>
        </p:sp>
        <p:sp>
          <p:nvSpPr>
            <p:cNvPr id="21" name="TextBox 30"/>
            <p:cNvSpPr txBox="1"/>
            <p:nvPr/>
          </p:nvSpPr>
          <p:spPr>
            <a:xfrm>
              <a:off x="2438401" y="1096973"/>
              <a:ext cx="1676400" cy="25068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</a:t>
              </a:r>
            </a:p>
          </p:txBody>
        </p:sp>
        <p:sp>
          <p:nvSpPr>
            <p:cNvPr id="22" name="TextBox 31"/>
            <p:cNvSpPr txBox="1"/>
            <p:nvPr/>
          </p:nvSpPr>
          <p:spPr>
            <a:xfrm>
              <a:off x="0" y="4162425"/>
              <a:ext cx="2343151" cy="457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Note:</a:t>
              </a:r>
              <a:r>
                <a:rPr lang="en-US" sz="700" b="0" baseline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 are for full-time, year-round workers.</a:t>
              </a:r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U.S. Census Bureau, 2010-2014 </a:t>
              </a:r>
              <a:r>
                <a:rPr lang="en-US" sz="700" b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ACS</a:t>
              </a:r>
            </a:p>
            <a:p>
              <a:r>
                <a:rPr lang="en-US" sz="7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Regional Commission, August 2016</a:t>
              </a:r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29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5400" y="1188242"/>
            <a:ext cx="6553200" cy="4619625"/>
            <a:chOff x="0" y="0"/>
            <a:chExt cx="6553200" cy="4619625"/>
          </a:xfrm>
        </p:grpSpPr>
        <p:graphicFrame>
          <p:nvGraphicFramePr>
            <p:cNvPr id="3" name="Chart 2"/>
            <p:cNvGraphicFramePr>
              <a:graphicFrameLocks/>
            </p:cNvGraphicFramePr>
            <p:nvPr/>
          </p:nvGraphicFramePr>
          <p:xfrm>
            <a:off x="0" y="0"/>
            <a:ext cx="6553200" cy="4481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4"/>
            <p:cNvSpPr txBox="1"/>
            <p:nvPr/>
          </p:nvSpPr>
          <p:spPr>
            <a:xfrm>
              <a:off x="0" y="4162425"/>
              <a:ext cx="2343151" cy="457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Note: data are for the civilian labor force.</a:t>
              </a:r>
            </a:p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U.S. Census Bureau, 2010-2014 </a:t>
              </a:r>
              <a:r>
                <a:rPr lang="en-US" sz="700" b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ACS</a:t>
              </a:r>
            </a:p>
            <a:p>
              <a:r>
                <a:rPr lang="en-US" sz="7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Regional Commission, August </a:t>
              </a:r>
              <a:r>
                <a:rPr lang="en-US" sz="7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2438400" y="3486150"/>
              <a:ext cx="1676400" cy="18952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United States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2438400" y="3724442"/>
              <a:ext cx="1676400" cy="25068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258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5400" y="1188242"/>
            <a:ext cx="6553200" cy="4619625"/>
            <a:chOff x="0" y="0"/>
            <a:chExt cx="6553200" cy="4619625"/>
          </a:xfrm>
        </p:grpSpPr>
        <p:graphicFrame>
          <p:nvGraphicFramePr>
            <p:cNvPr id="3" name="Chart 2"/>
            <p:cNvGraphicFramePr>
              <a:graphicFrameLocks/>
            </p:cNvGraphicFramePr>
            <p:nvPr/>
          </p:nvGraphicFramePr>
          <p:xfrm>
            <a:off x="0" y="0"/>
            <a:ext cx="6553200" cy="4481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2"/>
            <p:cNvSpPr txBox="1"/>
            <p:nvPr/>
          </p:nvSpPr>
          <p:spPr>
            <a:xfrm>
              <a:off x="0" y="4162425"/>
              <a:ext cx="2343151" cy="457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U.S. Census Bureau, 2010-2014 </a:t>
              </a:r>
              <a:r>
                <a:rPr lang="en-US" sz="700" b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ACS</a:t>
              </a:r>
            </a:p>
            <a:p>
              <a:r>
                <a:rPr lang="en-US" sz="7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Regional Commission, August </a:t>
              </a:r>
              <a:r>
                <a:rPr lang="en-US" sz="7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3"/>
            <p:cNvSpPr txBox="1"/>
            <p:nvPr/>
          </p:nvSpPr>
          <p:spPr>
            <a:xfrm>
              <a:off x="2438400" y="3486150"/>
              <a:ext cx="1676400" cy="18952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United States</a:t>
              </a:r>
            </a:p>
          </p:txBody>
        </p:sp>
        <p:sp>
          <p:nvSpPr>
            <p:cNvPr id="6" name="TextBox 4"/>
            <p:cNvSpPr txBox="1"/>
            <p:nvPr/>
          </p:nvSpPr>
          <p:spPr>
            <a:xfrm>
              <a:off x="2438400" y="3724442"/>
              <a:ext cx="1676400" cy="25068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581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5400" y="1188242"/>
            <a:ext cx="6553200" cy="4619625"/>
            <a:chOff x="0" y="0"/>
            <a:chExt cx="6553200" cy="4619625"/>
          </a:xfrm>
        </p:grpSpPr>
        <p:graphicFrame>
          <p:nvGraphicFramePr>
            <p:cNvPr id="3" name="Chart 2"/>
            <p:cNvGraphicFramePr>
              <a:graphicFrameLocks/>
            </p:cNvGraphicFramePr>
            <p:nvPr/>
          </p:nvGraphicFramePr>
          <p:xfrm>
            <a:off x="0" y="0"/>
            <a:ext cx="6553200" cy="4481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2"/>
            <p:cNvSpPr txBox="1"/>
            <p:nvPr/>
          </p:nvSpPr>
          <p:spPr>
            <a:xfrm>
              <a:off x="0" y="4162425"/>
              <a:ext cx="2343151" cy="457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U.S. Census Bureau, 2010-2014 </a:t>
              </a:r>
              <a:r>
                <a:rPr lang="en-US" sz="700" b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ACS</a:t>
              </a:r>
            </a:p>
            <a:p>
              <a:r>
                <a:rPr lang="en-US" sz="7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Regional Commission, August </a:t>
              </a:r>
              <a:r>
                <a:rPr lang="en-US" sz="7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3"/>
            <p:cNvSpPr txBox="1"/>
            <p:nvPr/>
          </p:nvSpPr>
          <p:spPr>
            <a:xfrm>
              <a:off x="2438400" y="3486150"/>
              <a:ext cx="1676400" cy="18952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United States</a:t>
              </a:r>
            </a:p>
          </p:txBody>
        </p:sp>
        <p:sp>
          <p:nvSpPr>
            <p:cNvPr id="6" name="TextBox 4"/>
            <p:cNvSpPr txBox="1"/>
            <p:nvPr/>
          </p:nvSpPr>
          <p:spPr>
            <a:xfrm>
              <a:off x="2438400" y="3724442"/>
              <a:ext cx="1676400" cy="25068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23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95400" y="1188242"/>
            <a:ext cx="6553200" cy="4619625"/>
            <a:chOff x="0" y="0"/>
            <a:chExt cx="6553200" cy="4619625"/>
          </a:xfrm>
        </p:grpSpPr>
        <p:graphicFrame>
          <p:nvGraphicFramePr>
            <p:cNvPr id="9" name="Chart 8"/>
            <p:cNvGraphicFramePr>
              <a:graphicFrameLocks/>
            </p:cNvGraphicFramePr>
            <p:nvPr/>
          </p:nvGraphicFramePr>
          <p:xfrm>
            <a:off x="0" y="0"/>
            <a:ext cx="6553200" cy="4481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13"/>
            <p:cNvSpPr txBox="1"/>
            <p:nvPr/>
          </p:nvSpPr>
          <p:spPr>
            <a:xfrm>
              <a:off x="2438401" y="858681"/>
              <a:ext cx="1676400" cy="18952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United States</a:t>
              </a:r>
            </a:p>
          </p:txBody>
        </p:sp>
        <p:sp>
          <p:nvSpPr>
            <p:cNvPr id="11" name="TextBox 14"/>
            <p:cNvSpPr txBox="1"/>
            <p:nvPr/>
          </p:nvSpPr>
          <p:spPr>
            <a:xfrm>
              <a:off x="2438401" y="1096973"/>
              <a:ext cx="1676400" cy="25068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</a:t>
              </a:r>
            </a:p>
          </p:txBody>
        </p:sp>
        <p:sp>
          <p:nvSpPr>
            <p:cNvPr id="12" name="TextBox 15"/>
            <p:cNvSpPr txBox="1"/>
            <p:nvPr/>
          </p:nvSpPr>
          <p:spPr>
            <a:xfrm>
              <a:off x="0" y="4162425"/>
              <a:ext cx="2343151" cy="457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Note:</a:t>
              </a:r>
              <a:r>
                <a:rPr lang="en-US" sz="700" b="0" baseline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 are for full-time, year-round workers.</a:t>
              </a:r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U.S. Census Bureau, 2010-2014 </a:t>
              </a:r>
              <a:r>
                <a:rPr lang="en-US" sz="700" b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ACS</a:t>
              </a:r>
            </a:p>
            <a:p>
              <a:r>
                <a:rPr lang="en-US" sz="7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Regional Commission, August 2016</a:t>
              </a:r>
            </a:p>
            <a:p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877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5400" y="1188242"/>
            <a:ext cx="6553200" cy="4619625"/>
            <a:chOff x="0" y="0"/>
            <a:chExt cx="6553200" cy="4619625"/>
          </a:xfrm>
        </p:grpSpPr>
        <p:graphicFrame>
          <p:nvGraphicFramePr>
            <p:cNvPr id="3" name="Chart 2"/>
            <p:cNvGraphicFramePr>
              <a:graphicFrameLocks/>
            </p:cNvGraphicFramePr>
            <p:nvPr/>
          </p:nvGraphicFramePr>
          <p:xfrm>
            <a:off x="0" y="0"/>
            <a:ext cx="6553200" cy="4481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2"/>
            <p:cNvSpPr txBox="1"/>
            <p:nvPr/>
          </p:nvSpPr>
          <p:spPr>
            <a:xfrm>
              <a:off x="2438401" y="858681"/>
              <a:ext cx="1676400" cy="18952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United States</a:t>
              </a:r>
            </a:p>
          </p:txBody>
        </p:sp>
        <p:sp>
          <p:nvSpPr>
            <p:cNvPr id="5" name="TextBox 3"/>
            <p:cNvSpPr txBox="1"/>
            <p:nvPr/>
          </p:nvSpPr>
          <p:spPr>
            <a:xfrm>
              <a:off x="2438401" y="1096973"/>
              <a:ext cx="1676400" cy="25068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</a:t>
              </a:r>
            </a:p>
          </p:txBody>
        </p:sp>
        <p:sp>
          <p:nvSpPr>
            <p:cNvPr id="6" name="TextBox 4"/>
            <p:cNvSpPr txBox="1"/>
            <p:nvPr/>
          </p:nvSpPr>
          <p:spPr>
            <a:xfrm>
              <a:off x="0" y="4162425"/>
              <a:ext cx="2343151" cy="457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Note:</a:t>
              </a:r>
              <a:r>
                <a:rPr lang="en-US" sz="700" b="0" baseline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 are for full-time, year-round workers.</a:t>
              </a:r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U.S. Census Bureau, 2010-2014 </a:t>
              </a:r>
              <a:r>
                <a:rPr lang="en-US" sz="700" b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ACS</a:t>
              </a:r>
            </a:p>
            <a:p>
              <a:r>
                <a:rPr lang="en-US" sz="7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Regional Commission, August 2016</a:t>
              </a:r>
            </a:p>
            <a:p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94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5400" y="1188242"/>
            <a:ext cx="6553200" cy="4619625"/>
            <a:chOff x="0" y="0"/>
            <a:chExt cx="6553200" cy="4619625"/>
          </a:xfrm>
        </p:grpSpPr>
        <p:graphicFrame>
          <p:nvGraphicFramePr>
            <p:cNvPr id="3" name="Chart 2"/>
            <p:cNvGraphicFramePr>
              <a:graphicFrameLocks/>
            </p:cNvGraphicFramePr>
            <p:nvPr/>
          </p:nvGraphicFramePr>
          <p:xfrm>
            <a:off x="0" y="0"/>
            <a:ext cx="6553200" cy="4481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2"/>
            <p:cNvSpPr txBox="1"/>
            <p:nvPr/>
          </p:nvSpPr>
          <p:spPr>
            <a:xfrm>
              <a:off x="2438401" y="858681"/>
              <a:ext cx="1676400" cy="18952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United States</a:t>
              </a:r>
            </a:p>
          </p:txBody>
        </p:sp>
        <p:sp>
          <p:nvSpPr>
            <p:cNvPr id="5" name="TextBox 3"/>
            <p:cNvSpPr txBox="1"/>
            <p:nvPr/>
          </p:nvSpPr>
          <p:spPr>
            <a:xfrm>
              <a:off x="2438401" y="1096973"/>
              <a:ext cx="1676400" cy="25068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</a:t>
              </a:r>
            </a:p>
          </p:txBody>
        </p:sp>
        <p:sp>
          <p:nvSpPr>
            <p:cNvPr id="6" name="TextBox 4"/>
            <p:cNvSpPr txBox="1"/>
            <p:nvPr/>
          </p:nvSpPr>
          <p:spPr>
            <a:xfrm>
              <a:off x="0" y="4162425"/>
              <a:ext cx="2343151" cy="457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Note:</a:t>
              </a:r>
              <a:r>
                <a:rPr lang="en-US" sz="700" b="0" baseline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 are for full-time, year-round workers.</a:t>
              </a:r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U.S. Census Bureau, 2010-2014 </a:t>
              </a:r>
              <a:r>
                <a:rPr lang="en-US" sz="700" b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ACS</a:t>
              </a:r>
            </a:p>
            <a:p>
              <a:r>
                <a:rPr lang="en-US" sz="7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Regional Commission, August </a:t>
              </a:r>
              <a:r>
                <a:rPr lang="en-US" sz="7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054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5400" y="1188242"/>
            <a:ext cx="6553200" cy="4619625"/>
            <a:chOff x="0" y="0"/>
            <a:chExt cx="6553200" cy="4619625"/>
          </a:xfrm>
        </p:grpSpPr>
        <p:graphicFrame>
          <p:nvGraphicFramePr>
            <p:cNvPr id="3" name="Chart 2"/>
            <p:cNvGraphicFramePr>
              <a:graphicFrameLocks/>
            </p:cNvGraphicFramePr>
            <p:nvPr/>
          </p:nvGraphicFramePr>
          <p:xfrm>
            <a:off x="0" y="0"/>
            <a:ext cx="6553200" cy="4481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2"/>
            <p:cNvSpPr txBox="1"/>
            <p:nvPr/>
          </p:nvSpPr>
          <p:spPr>
            <a:xfrm>
              <a:off x="2438401" y="858681"/>
              <a:ext cx="1676400" cy="18952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United States</a:t>
              </a:r>
            </a:p>
          </p:txBody>
        </p:sp>
        <p:sp>
          <p:nvSpPr>
            <p:cNvPr id="5" name="TextBox 3"/>
            <p:cNvSpPr txBox="1"/>
            <p:nvPr/>
          </p:nvSpPr>
          <p:spPr>
            <a:xfrm>
              <a:off x="2438401" y="1096973"/>
              <a:ext cx="1676400" cy="25068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</a:t>
              </a:r>
            </a:p>
          </p:txBody>
        </p:sp>
        <p:sp>
          <p:nvSpPr>
            <p:cNvPr id="6" name="TextBox 4"/>
            <p:cNvSpPr txBox="1"/>
            <p:nvPr/>
          </p:nvSpPr>
          <p:spPr>
            <a:xfrm>
              <a:off x="0" y="4162425"/>
              <a:ext cx="2343151" cy="457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Note:</a:t>
              </a:r>
              <a:r>
                <a:rPr lang="en-US" sz="700" b="0" baseline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 are for full-time, year-round workers.</a:t>
              </a:r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U.S. Census Bureau, 2010-2014 </a:t>
              </a:r>
              <a:r>
                <a:rPr lang="en-US" sz="700" b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ACS</a:t>
              </a:r>
            </a:p>
            <a:p>
              <a:r>
                <a:rPr lang="en-US" sz="7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Regional Commission, August </a:t>
              </a:r>
              <a:r>
                <a:rPr lang="en-US" sz="7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499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5400" y="1188242"/>
            <a:ext cx="6553200" cy="4619625"/>
            <a:chOff x="0" y="0"/>
            <a:chExt cx="6553200" cy="4619625"/>
          </a:xfrm>
        </p:grpSpPr>
        <p:graphicFrame>
          <p:nvGraphicFramePr>
            <p:cNvPr id="3" name="Chart 2"/>
            <p:cNvGraphicFramePr>
              <a:graphicFrameLocks/>
            </p:cNvGraphicFramePr>
            <p:nvPr/>
          </p:nvGraphicFramePr>
          <p:xfrm>
            <a:off x="0" y="0"/>
            <a:ext cx="6553200" cy="4481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2"/>
            <p:cNvSpPr txBox="1"/>
            <p:nvPr/>
          </p:nvSpPr>
          <p:spPr>
            <a:xfrm>
              <a:off x="2438401" y="858681"/>
              <a:ext cx="1676400" cy="18952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United States</a:t>
              </a:r>
            </a:p>
          </p:txBody>
        </p:sp>
        <p:sp>
          <p:nvSpPr>
            <p:cNvPr id="5" name="TextBox 3"/>
            <p:cNvSpPr txBox="1"/>
            <p:nvPr/>
          </p:nvSpPr>
          <p:spPr>
            <a:xfrm>
              <a:off x="2438401" y="1096973"/>
              <a:ext cx="1676400" cy="25068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</a:t>
              </a:r>
            </a:p>
          </p:txBody>
        </p:sp>
        <p:sp>
          <p:nvSpPr>
            <p:cNvPr id="6" name="TextBox 4"/>
            <p:cNvSpPr txBox="1"/>
            <p:nvPr/>
          </p:nvSpPr>
          <p:spPr>
            <a:xfrm>
              <a:off x="0" y="4162425"/>
              <a:ext cx="2343151" cy="457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Note:</a:t>
              </a:r>
              <a:r>
                <a:rPr lang="en-US" sz="700" b="0" baseline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 are for full-time, year-round workers.</a:t>
              </a:r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U.S. Census Bureau, 2010-2014 </a:t>
              </a:r>
              <a:r>
                <a:rPr lang="en-US" sz="700" b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ACS</a:t>
              </a:r>
            </a:p>
            <a:p>
              <a:r>
                <a:rPr lang="en-US" sz="7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Regional Commission, August 2016</a:t>
              </a:r>
            </a:p>
            <a:p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454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295400" y="1188242"/>
          <a:ext cx="6553200" cy="4481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28"/>
          <p:cNvSpPr txBox="1"/>
          <p:nvPr/>
        </p:nvSpPr>
        <p:spPr>
          <a:xfrm>
            <a:off x="3733801" y="2046923"/>
            <a:ext cx="1828800" cy="1895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 in the United</a:t>
            </a:r>
            <a:r>
              <a:rPr lang="en-US" sz="10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States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29"/>
          <p:cNvSpPr txBox="1"/>
          <p:nvPr/>
        </p:nvSpPr>
        <p:spPr>
          <a:xfrm>
            <a:off x="3733801" y="2285215"/>
            <a:ext cx="1737360" cy="25068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  <a:r>
              <a:rPr lang="en-US" sz="1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United States</a:t>
            </a:r>
            <a:endParaRPr lang="en-US" sz="1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30"/>
          <p:cNvSpPr txBox="1"/>
          <p:nvPr/>
        </p:nvSpPr>
        <p:spPr>
          <a:xfrm>
            <a:off x="1295400" y="5350667"/>
            <a:ext cx="2343151" cy="457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sz="700" b="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are for full-time, year-round workers.</a:t>
            </a:r>
            <a:endParaRPr lang="en-US" sz="700" b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U.S. Census Bureau, 2010-2014 </a:t>
            </a:r>
            <a:r>
              <a:rPr lang="en-US" sz="700" b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ACS</a:t>
            </a:r>
          </a:p>
          <a:p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Appalachian Regional Commission, August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7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295400" y="1188242"/>
            <a:ext cx="6553200" cy="4619625"/>
            <a:chOff x="0" y="0"/>
            <a:chExt cx="6553200" cy="4619625"/>
          </a:xfrm>
        </p:grpSpPr>
        <p:graphicFrame>
          <p:nvGraphicFramePr>
            <p:cNvPr id="8" name="Chart 7"/>
            <p:cNvGraphicFramePr>
              <a:graphicFrameLocks/>
            </p:cNvGraphicFramePr>
            <p:nvPr/>
          </p:nvGraphicFramePr>
          <p:xfrm>
            <a:off x="0" y="0"/>
            <a:ext cx="6553200" cy="4481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TextBox 14"/>
            <p:cNvSpPr txBox="1"/>
            <p:nvPr/>
          </p:nvSpPr>
          <p:spPr>
            <a:xfrm>
              <a:off x="2438401" y="858681"/>
              <a:ext cx="1676400" cy="18952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Males in Appalachia</a:t>
              </a:r>
            </a:p>
          </p:txBody>
        </p:sp>
        <p:sp>
          <p:nvSpPr>
            <p:cNvPr id="10" name="TextBox 15"/>
            <p:cNvSpPr txBox="1"/>
            <p:nvPr/>
          </p:nvSpPr>
          <p:spPr>
            <a:xfrm>
              <a:off x="2438401" y="1096973"/>
              <a:ext cx="1676400" cy="25068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Females</a:t>
              </a:r>
              <a:r>
                <a:rPr lang="en-US" sz="1000" b="1" baseline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 Appalachia</a:t>
              </a:r>
              <a:endPara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6"/>
            <p:cNvSpPr txBox="1"/>
            <p:nvPr/>
          </p:nvSpPr>
          <p:spPr>
            <a:xfrm>
              <a:off x="0" y="4162425"/>
              <a:ext cx="2343151" cy="457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Note:</a:t>
              </a:r>
              <a:r>
                <a:rPr lang="en-US" sz="700" b="0" baseline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 are for full-time, year-round workers.</a:t>
              </a:r>
              <a:endParaRPr lang="en-US" sz="700" b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U.S. Census Bureau, 2010-2014 </a:t>
              </a:r>
              <a:r>
                <a:rPr lang="en-US" sz="700" b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ACS</a:t>
              </a:r>
            </a:p>
            <a:p>
              <a:r>
                <a:rPr lang="en-US" sz="7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Regional Commission, August </a:t>
              </a:r>
              <a:r>
                <a:rPr lang="en-US" sz="7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607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5400" y="1188242"/>
            <a:ext cx="6553200" cy="4619625"/>
            <a:chOff x="0" y="0"/>
            <a:chExt cx="6553200" cy="4619625"/>
          </a:xfrm>
        </p:grpSpPr>
        <p:graphicFrame>
          <p:nvGraphicFramePr>
            <p:cNvPr id="3" name="Chart 2"/>
            <p:cNvGraphicFramePr>
              <a:graphicFrameLocks/>
            </p:cNvGraphicFramePr>
            <p:nvPr/>
          </p:nvGraphicFramePr>
          <p:xfrm>
            <a:off x="0" y="0"/>
            <a:ext cx="6553200" cy="44815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8"/>
            <p:cNvSpPr txBox="1"/>
            <p:nvPr/>
          </p:nvSpPr>
          <p:spPr>
            <a:xfrm>
              <a:off x="2438401" y="858681"/>
              <a:ext cx="1676400" cy="18952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United States</a:t>
              </a:r>
            </a:p>
          </p:txBody>
        </p:sp>
        <p:sp>
          <p:nvSpPr>
            <p:cNvPr id="5" name="TextBox 9"/>
            <p:cNvSpPr txBox="1"/>
            <p:nvPr/>
          </p:nvSpPr>
          <p:spPr>
            <a:xfrm>
              <a:off x="2438401" y="1096973"/>
              <a:ext cx="1676400" cy="25068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</a:t>
              </a:r>
            </a:p>
          </p:txBody>
        </p:sp>
        <p:sp>
          <p:nvSpPr>
            <p:cNvPr id="6" name="TextBox 10"/>
            <p:cNvSpPr txBox="1"/>
            <p:nvPr/>
          </p:nvSpPr>
          <p:spPr>
            <a:xfrm>
              <a:off x="0" y="4162425"/>
              <a:ext cx="2343151" cy="457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Note: data are for the civilian labor force.</a:t>
              </a:r>
            </a:p>
            <a:p>
              <a:r>
                <a:rPr lang="en-US" sz="700" b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U.S. Census Bureau, 2010-2014 </a:t>
              </a:r>
              <a:r>
                <a:rPr lang="en-US" sz="700" b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ACS</a:t>
              </a:r>
            </a:p>
            <a:p>
              <a:r>
                <a:rPr lang="en-US" sz="7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Appalachian Regional Commission, August </a:t>
              </a:r>
              <a:r>
                <a:rPr lang="en-US" sz="7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9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532</Words>
  <Application>Microsoft Office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Witt</dc:creator>
  <cp:lastModifiedBy>Keith Witt</cp:lastModifiedBy>
  <cp:revision>21</cp:revision>
  <dcterms:created xsi:type="dcterms:W3CDTF">2016-08-09T20:22:49Z</dcterms:created>
  <dcterms:modified xsi:type="dcterms:W3CDTF">2016-11-03T15:47:33Z</dcterms:modified>
</cp:coreProperties>
</file>